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Proxima Nova"/>
      <p:regular r:id="rId45"/>
      <p:bold r:id="rId46"/>
      <p:italic r:id="rId47"/>
      <p:boldItalic r:id="rId48"/>
    </p:embeddedFont>
    <p:embeddedFont>
      <p:font typeface="Alfa Slab One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roximaNova-bold.fntdata"/><Relationship Id="rId45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Italic.fntdata"/><Relationship Id="rId47" Type="http://schemas.openxmlformats.org/officeDocument/2006/relationships/font" Target="fonts/ProximaNova-italic.fntdata"/><Relationship Id="rId49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8eac89ae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8eac89ae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5888e2cfe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5888e2cfe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8eac89ae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8eac89ae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8eac89a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8eac89a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5888e2cf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5888e2cf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bullet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5888e2cfe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5888e2cfe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888e2cfe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888e2cfe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888e2cfe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888e2cfe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59111ff75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59111ff7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888e2cfe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888e2cfe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 write up more bullet points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5888e2cfe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5888e2cfe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ee0ee5d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ee0ee5d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Bullet points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5888e2cfe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5888e2cfe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 only headings not write ups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888e2cfe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888e2cfe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888e2cfe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888e2cfe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not worked on any suggestion. Pls add location images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888e2cfe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888e2cfe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5ab4a677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5ab4a677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ab4a6774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ab4a6774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Write less speak more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ab4a6774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5ab4a6774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ab4a6774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ab4a6774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938e0b0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938e0b0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5888e2cfe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5888e2cf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Please make it interesting to read n look at. Make it eye catching and write in bullet points.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ddaffb764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ddaffb76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5ddaffb76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5ddaffb76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ee0ee5d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ee0ee5d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ee0ee5d6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ee0ee5d6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 excel sheet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ee0ee5d6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ee0ee5d6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Please share excel doc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888e2cfe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888e2cfe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ee0ee5d6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ee0ee5d6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ae1fc6e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ae1fc6e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bullets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5ae1fc6e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5ae1fc6e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7537ee2d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7537ee2d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888e2cfe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888e2cfe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Dont write this. G</a:t>
            </a:r>
            <a:r>
              <a:rPr lang="en-GB"/>
              <a:t>ive heading market research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588253774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588253774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 font n size of image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888e2cf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888e2cf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5888e2cfe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5888e2cfe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58eac89a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58eac89a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8eac89a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58eac89a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etconn.github.i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18.png"/><Relationship Id="rId5" Type="http://schemas.openxmlformats.org/officeDocument/2006/relationships/image" Target="../media/image42.png"/><Relationship Id="rId6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Find and book reliable, affordable and quality dog care in your area.</a:t>
            </a:r>
            <a:endParaRPr b="1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7850" y="296500"/>
            <a:ext cx="2688300" cy="268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1393800"/>
            <a:ext cx="2808000" cy="14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you comfortable with a </a:t>
            </a:r>
            <a:r>
              <a:rPr lang="en-GB"/>
              <a:t>professional</a:t>
            </a:r>
            <a:r>
              <a:rPr lang="en-GB"/>
              <a:t> pet sitter taking care of your pet at home/at your sitters home?</a:t>
            </a:r>
            <a:endParaRPr/>
          </a:p>
        </p:txBody>
      </p:sp>
      <p:pic>
        <p:nvPicPr>
          <p:cNvPr id="114" name="Google Shape;114;p22" title="Chart"/>
          <p:cNvPicPr preferRelativeResize="0"/>
          <p:nvPr/>
        </p:nvPicPr>
        <p:blipFill rotWithShape="1">
          <a:blip r:embed="rId3">
            <a:alphaModFix/>
          </a:blip>
          <a:srcRect b="0" l="0" r="0" t="17143"/>
          <a:stretch/>
        </p:blipFill>
        <p:spPr>
          <a:xfrm>
            <a:off x="2963550" y="1576825"/>
            <a:ext cx="6128850" cy="314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 title="Chart"/>
          <p:cNvPicPr preferRelativeResize="0"/>
          <p:nvPr/>
        </p:nvPicPr>
        <p:blipFill rotWithShape="1">
          <a:blip r:embed="rId3">
            <a:alphaModFix/>
          </a:blip>
          <a:srcRect b="0" l="0" r="0" t="16240"/>
          <a:stretch/>
        </p:blipFill>
        <p:spPr>
          <a:xfrm>
            <a:off x="2485750" y="1466725"/>
            <a:ext cx="6517599" cy="337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770950"/>
            <a:ext cx="2808000" cy="14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often do you leave your pet </a:t>
            </a:r>
            <a:r>
              <a:rPr lang="en-GB"/>
              <a:t>unattended</a:t>
            </a:r>
            <a:r>
              <a:rPr lang="en-GB"/>
              <a:t> in your house?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631800"/>
            <a:ext cx="2808000" cy="113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often do you walk your pet?</a:t>
            </a:r>
            <a:endParaRPr/>
          </a:p>
        </p:txBody>
      </p:sp>
      <p:pic>
        <p:nvPicPr>
          <p:cNvPr id="126" name="Google Shape;126;p24" title="Chart"/>
          <p:cNvPicPr preferRelativeResize="0"/>
          <p:nvPr/>
        </p:nvPicPr>
        <p:blipFill rotWithShape="1">
          <a:blip r:embed="rId3">
            <a:alphaModFix/>
          </a:blip>
          <a:srcRect b="0" l="0" r="0" t="10984"/>
          <a:stretch/>
        </p:blipFill>
        <p:spPr>
          <a:xfrm>
            <a:off x="2913300" y="1637475"/>
            <a:ext cx="6114450" cy="33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1241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</a:t>
            </a:r>
            <a:r>
              <a:rPr lang="en-GB"/>
              <a:t>often</a:t>
            </a:r>
            <a:r>
              <a:rPr lang="en-GB"/>
              <a:t> do you stay overnight elsewhere (away from your pet) in a year</a:t>
            </a:r>
            <a:endParaRPr/>
          </a:p>
        </p:txBody>
      </p:sp>
      <p:pic>
        <p:nvPicPr>
          <p:cNvPr id="132" name="Google Shape;132;p25" title="Chart"/>
          <p:cNvPicPr preferRelativeResize="0"/>
          <p:nvPr/>
        </p:nvPicPr>
        <p:blipFill rotWithShape="1">
          <a:blip r:embed="rId3">
            <a:alphaModFix/>
          </a:blip>
          <a:srcRect b="0" l="0" r="0" t="16282"/>
          <a:stretch/>
        </p:blipFill>
        <p:spPr>
          <a:xfrm>
            <a:off x="2847975" y="1587250"/>
            <a:ext cx="6155826" cy="318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784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could, what would you change about pet sitters?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6432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Pet Parents wanted quality services that were: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/>
              <a:t>A</a:t>
            </a:r>
            <a:r>
              <a:rPr b="1" lang="en-GB"/>
              <a:t>ffordable 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/>
              <a:t>Reliable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/>
              <a:t>Easy to access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-GB"/>
              <a:t>Safe</a:t>
            </a:r>
            <a:endParaRPr b="1"/>
          </a:p>
        </p:txBody>
      </p:sp>
      <p:pic>
        <p:nvPicPr>
          <p:cNvPr id="139" name="Google Shape;139;p26"/>
          <p:cNvPicPr preferRelativeResize="0"/>
          <p:nvPr/>
        </p:nvPicPr>
        <p:blipFill rotWithShape="1">
          <a:blip r:embed="rId3">
            <a:alphaModFix/>
          </a:blip>
          <a:srcRect b="23087" l="21109" r="26872" t="25365"/>
          <a:stretch/>
        </p:blipFill>
        <p:spPr>
          <a:xfrm>
            <a:off x="3534000" y="1171525"/>
            <a:ext cx="5347750" cy="28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Growing Industry 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450" y="152400"/>
            <a:ext cx="2665151" cy="47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Population Graphs Of Pets In India</a:t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1235950" y="3400900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Growth at 11% CAGR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6148825" y="3400900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Growth at 8% CAGR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3" name="Google Shape;153;p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3607722" cy="22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572" y="1170125"/>
            <a:ext cx="3607722" cy="22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2448150" y="4186575"/>
            <a:ext cx="424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Between 2020-2025, The Pet Care Industry Is Expected To Grow At 14% CAGR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 rot="-5401801">
            <a:off x="264279" y="2131611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roxima Nova"/>
                <a:ea typeface="Proxima Nova"/>
                <a:cs typeface="Proxima Nova"/>
                <a:sym typeface="Proxima Nova"/>
              </a:rPr>
              <a:t>(million)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 rot="-5401801">
            <a:off x="5184304" y="2131611"/>
            <a:ext cx="57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Proxima Nova"/>
                <a:ea typeface="Proxima Nova"/>
                <a:cs typeface="Proxima Nova"/>
                <a:sym typeface="Proxima Nova"/>
              </a:rPr>
              <a:t>(million)</a:t>
            </a:r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Catalysts For Growth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India Is The Fastest Growing Pet Care Market In The World, Mainly Due To The Following Reasons: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</a:t>
            </a:r>
            <a:r>
              <a:rPr lang="en-GB"/>
              <a:t>rbanisation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Rise In Nuclear Families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Changing Perception Towards Owning Pets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 b="8003" l="4144" r="3553" t="0"/>
          <a:stretch/>
        </p:blipFill>
        <p:spPr>
          <a:xfrm>
            <a:off x="5658196" y="1606550"/>
            <a:ext cx="3174105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About PetConn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450" y="152400"/>
            <a:ext cx="2665151" cy="474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Proposition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Pet-Parents:</a:t>
            </a:r>
            <a:endParaRPr b="1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Accessibility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Ability to find the right sitter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Security</a:t>
            </a:r>
            <a:endParaRPr sz="1500"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Service-Providers:</a:t>
            </a:r>
            <a:endParaRPr b="1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Earn while </a:t>
            </a:r>
            <a:r>
              <a:rPr i="1" lang="en-GB" sz="1500"/>
              <a:t>enjoying</a:t>
            </a:r>
            <a:endParaRPr i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Flexibility</a:t>
            </a:r>
            <a:endParaRPr sz="1500"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50" y="2775824"/>
            <a:ext cx="2705100" cy="205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525" y="2775825"/>
            <a:ext cx="3654874" cy="20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PetConn?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400" y="137212"/>
            <a:ext cx="2361775" cy="486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PetConn work?</a:t>
            </a:r>
            <a:endParaRPr/>
          </a:p>
        </p:txBody>
      </p:sp>
      <p:sp>
        <p:nvSpPr>
          <p:cNvPr id="185" name="Google Shape;185;p32"/>
          <p:cNvSpPr txBox="1"/>
          <p:nvPr>
            <p:ph idx="1" type="body"/>
          </p:nvPr>
        </p:nvSpPr>
        <p:spPr>
          <a:xfrm>
            <a:off x="311700" y="1152475"/>
            <a:ext cx="591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Parents can use the various tools and the search algorithm to find the right sitter through our website. We also support in-app </a:t>
            </a:r>
            <a:r>
              <a:rPr lang="en-GB"/>
              <a:t>communication</a:t>
            </a:r>
            <a:r>
              <a:rPr lang="en-GB"/>
              <a:t> as well as payment.</a:t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750" y="2187225"/>
            <a:ext cx="1596049" cy="15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3500" y="3464350"/>
            <a:ext cx="1435725" cy="14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950" y="2443727"/>
            <a:ext cx="5496374" cy="2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5438" y="-15917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Services That Can Be Availed/Provided Through Us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Boarding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House Sitting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Dog Walking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Doggy Day Care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Drop-In Visits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700" y="802020"/>
            <a:ext cx="3774300" cy="21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251" y="3116126"/>
            <a:ext cx="2619203" cy="174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Pricing &amp; Sources Of Income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1208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2.5% </a:t>
            </a:r>
            <a:r>
              <a:rPr lang="en-GB"/>
              <a:t>Commission</a:t>
            </a:r>
            <a:r>
              <a:rPr lang="en-GB"/>
              <a:t> from both the sitters as well as the parents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Premium features( ProSitter, CaringParent)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Online Store (Future)</a:t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44" y="2422025"/>
            <a:ext cx="26275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650" y="2422025"/>
            <a:ext cx="3511849" cy="23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Location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311700" y="980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have chosen to start our operations in Mumbai and later expand to other cities.</a:t>
            </a:r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89" y="1402525"/>
            <a:ext cx="5241236" cy="34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450" y="1402525"/>
            <a:ext cx="2066850" cy="349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TAM and Potential Customer Base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46875" y="1180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Huge TAM - there are around 275,000 dogs in Mumbai itself.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First movers advantage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 expect to take over 5% of the TAM.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038" y="2326725"/>
            <a:ext cx="4824274" cy="25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4140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Promotion Strategy</a:t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700" y="368675"/>
            <a:ext cx="3200724" cy="446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we will advertise our service</a:t>
            </a:r>
            <a:endParaRPr/>
          </a:p>
        </p:txBody>
      </p:sp>
      <p:sp>
        <p:nvSpPr>
          <p:cNvPr id="232" name="Google Shape;232;p38"/>
          <p:cNvSpPr txBox="1"/>
          <p:nvPr>
            <p:ph idx="1" type="body"/>
          </p:nvPr>
        </p:nvSpPr>
        <p:spPr>
          <a:xfrm>
            <a:off x="831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Target teens through social media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Media platforms provide a service in which we can advertise to our specific target audience.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Putting up posters in pet parks, veterinarian clinics, and pet grooming salons.</a:t>
            </a:r>
            <a:endParaRPr/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1175" y="1072499"/>
            <a:ext cx="1445376" cy="144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 rotWithShape="1">
          <a:blip r:embed="rId4">
            <a:alphaModFix/>
          </a:blip>
          <a:srcRect b="38100" l="0" r="0" t="31083"/>
          <a:stretch/>
        </p:blipFill>
        <p:spPr>
          <a:xfrm>
            <a:off x="4419625" y="2528875"/>
            <a:ext cx="4679301" cy="6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7225" y="1072450"/>
            <a:ext cx="1445375" cy="144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3975" y="3229243"/>
            <a:ext cx="2948448" cy="1805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8897" y="3228875"/>
            <a:ext cx="2253829" cy="16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9525" y="3679250"/>
            <a:ext cx="798650" cy="7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53925" y="3847575"/>
            <a:ext cx="178375" cy="1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/>
          <p:nvPr/>
        </p:nvSpPr>
        <p:spPr>
          <a:xfrm>
            <a:off x="7132600" y="4540750"/>
            <a:ext cx="532500" cy="110400"/>
          </a:xfrm>
          <a:prstGeom prst="rect">
            <a:avLst/>
          </a:prstGeom>
          <a:solidFill>
            <a:srgbClr val="F75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445025"/>
            <a:ext cx="670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people will prefer our service</a:t>
            </a:r>
            <a:endParaRPr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83100" y="1152475"/>
            <a:ext cx="43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App and website smoothly connects pet-owners and pet-sitters.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Tools and information that help pet-owners find their desired pet-sitter and pet-sitters find their preferred clients.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0" l="0" r="0" t="23623"/>
          <a:stretch/>
        </p:blipFill>
        <p:spPr>
          <a:xfrm>
            <a:off x="4609403" y="2247270"/>
            <a:ext cx="3504386" cy="224599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/>
        </p:nvSpPr>
        <p:spPr>
          <a:xfrm rot="-1910321">
            <a:off x="4859521" y="2408201"/>
            <a:ext cx="1300591" cy="400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Pet-Owner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 rot="-1910321">
            <a:off x="6338865" y="1754215"/>
            <a:ext cx="1300591" cy="4008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Pet-Sitter</a:t>
            </a:r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0" name="Google Shape;250;p39"/>
          <p:cNvCxnSpPr>
            <a:stCxn id="248" idx="2"/>
          </p:cNvCxnSpPr>
          <p:nvPr/>
        </p:nvCxnSpPr>
        <p:spPr>
          <a:xfrm>
            <a:off x="5605817" y="2784586"/>
            <a:ext cx="163500" cy="11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9"/>
          <p:cNvCxnSpPr>
            <a:stCxn id="249" idx="2"/>
          </p:cNvCxnSpPr>
          <p:nvPr/>
        </p:nvCxnSpPr>
        <p:spPr>
          <a:xfrm>
            <a:off x="7085161" y="2130601"/>
            <a:ext cx="18300" cy="22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9"/>
          <p:cNvSpPr/>
          <p:nvPr/>
        </p:nvSpPr>
        <p:spPr>
          <a:xfrm rot="-1942659">
            <a:off x="4863951" y="2502723"/>
            <a:ext cx="1169754" cy="360328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9"/>
          <p:cNvSpPr/>
          <p:nvPr/>
        </p:nvSpPr>
        <p:spPr>
          <a:xfrm rot="-1942659">
            <a:off x="6261339" y="1875589"/>
            <a:ext cx="1169754" cy="360328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350" y="3483509"/>
            <a:ext cx="1578895" cy="100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 rotWithShape="1">
          <a:blip r:embed="rId5">
            <a:alphaModFix/>
          </a:blip>
          <a:srcRect b="0" l="0" r="0" t="6794"/>
          <a:stretch/>
        </p:blipFill>
        <p:spPr>
          <a:xfrm>
            <a:off x="4230511" y="3613042"/>
            <a:ext cx="1012573" cy="66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3980" y="2088885"/>
            <a:ext cx="1578895" cy="100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 rotWithShape="1">
          <a:blip r:embed="rId6">
            <a:alphaModFix/>
          </a:blip>
          <a:srcRect b="8749" l="0" r="0" t="17785"/>
          <a:stretch/>
        </p:blipFill>
        <p:spPr>
          <a:xfrm>
            <a:off x="7865614" y="2218857"/>
            <a:ext cx="855628" cy="66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people will continue with our service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platform and features will help build relations and trust between pet-sitters and pet-owners, and it will keep a consistent and loyal customer platform.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75" y="1911175"/>
            <a:ext cx="4149150" cy="311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Website &amp; App Design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PetConn?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Concretely, PetConn provides a </a:t>
            </a:r>
            <a:r>
              <a:rPr lang="en-GB"/>
              <a:t>marketplace</a:t>
            </a:r>
            <a:r>
              <a:rPr lang="en-GB"/>
              <a:t> for people to </a:t>
            </a:r>
            <a:r>
              <a:rPr i="1" lang="en-GB"/>
              <a:t>buy and sell</a:t>
            </a:r>
            <a:r>
              <a:rPr lang="en-GB"/>
              <a:t> pet-care </a:t>
            </a:r>
            <a:r>
              <a:rPr lang="en-GB"/>
              <a:t>services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8399" l="0" r="0" t="0"/>
          <a:stretch/>
        </p:blipFill>
        <p:spPr>
          <a:xfrm>
            <a:off x="4572000" y="215988"/>
            <a:ext cx="4362450" cy="47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https://petconn.github.io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324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049" y="152400"/>
            <a:ext cx="2719791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240" y="152400"/>
            <a:ext cx="270840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4140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Financials And Valuation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449" y="316450"/>
            <a:ext cx="2832850" cy="45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Profit And Loss Statement</a:t>
            </a:r>
            <a:endParaRPr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650" y="1170125"/>
            <a:ext cx="642869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Balance Sheet</a:t>
            </a:r>
            <a:endParaRPr/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913" y="1017725"/>
            <a:ext cx="451418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Valuation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00" y="1419225"/>
            <a:ext cx="7743825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475" y="306400"/>
            <a:ext cx="3068250" cy="453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Learning Experience</a:t>
            </a:r>
            <a:endParaRPr/>
          </a:p>
        </p:txBody>
      </p:sp>
      <p:sp>
        <p:nvSpPr>
          <p:cNvPr id="317" name="Google Shape;317;p49"/>
          <p:cNvSpPr txBox="1"/>
          <p:nvPr>
            <p:ph idx="1" type="body"/>
          </p:nvPr>
        </p:nvSpPr>
        <p:spPr>
          <a:xfrm>
            <a:off x="311700" y="1152475"/>
            <a:ext cx="5399400" cy="3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had an opportunity to learn about finances, market research, web  and app design, and much more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 market research, we learned about questionnaires.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 finances, we learned about balance sheets and valuation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Under web and app design, we learned how to create a website and app.</a:t>
            </a:r>
            <a:endParaRPr/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075" y="2930000"/>
            <a:ext cx="3102601" cy="208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075" y="3341325"/>
            <a:ext cx="922500" cy="92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20" name="Google Shape;320;p49"/>
          <p:cNvSpPr/>
          <p:nvPr/>
        </p:nvSpPr>
        <p:spPr>
          <a:xfrm>
            <a:off x="6978650" y="3314750"/>
            <a:ext cx="1438500" cy="572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9"/>
          <p:cNvSpPr txBox="1"/>
          <p:nvPr/>
        </p:nvSpPr>
        <p:spPr>
          <a:xfrm>
            <a:off x="6936575" y="3314750"/>
            <a:ext cx="110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PetConn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322" name="Google Shape;322;p49"/>
          <p:cNvSpPr txBox="1"/>
          <p:nvPr/>
        </p:nvSpPr>
        <p:spPr>
          <a:xfrm>
            <a:off x="6936575" y="3587025"/>
            <a:ext cx="136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2"/>
                </a:solidFill>
              </a:rPr>
              <a:t>Connecting pet-owners to pet-sitters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8460975" y="4827100"/>
            <a:ext cx="545700" cy="146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9"/>
          <p:cNvSpPr txBox="1"/>
          <p:nvPr/>
        </p:nvSpPr>
        <p:spPr>
          <a:xfrm>
            <a:off x="8460975" y="4746400"/>
            <a:ext cx="60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807D7D"/>
                </a:solidFill>
                <a:latin typeface="Proxima Nova"/>
                <a:ea typeface="Proxima Nova"/>
                <a:cs typeface="Proxima Nova"/>
                <a:sym typeface="Proxima Nova"/>
              </a:rPr>
              <a:t>PetConn</a:t>
            </a:r>
            <a:endParaRPr sz="800">
              <a:solidFill>
                <a:srgbClr val="807D7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225" y="0"/>
            <a:ext cx="2387500" cy="2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992025">
            <a:off x="5470476" y="1169628"/>
            <a:ext cx="1799347" cy="179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91232">
            <a:off x="7243627" y="886652"/>
            <a:ext cx="1799347" cy="179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we faced and how we Solved them:</a:t>
            </a:r>
            <a:endParaRPr/>
          </a:p>
        </p:txBody>
      </p:sp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311700" y="1152475"/>
            <a:ext cx="8520600" cy="3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06666"/>
                </a:solidFill>
              </a:rPr>
              <a:t>We couldn’t find a way to get pet-owners to answer our questionnaire.</a:t>
            </a:r>
            <a:br>
              <a:rPr lang="en-GB">
                <a:solidFill>
                  <a:srgbClr val="E06666"/>
                </a:solidFill>
              </a:rPr>
            </a:br>
            <a:r>
              <a:rPr lang="en-GB">
                <a:solidFill>
                  <a:srgbClr val="93C47D"/>
                </a:solidFill>
              </a:rPr>
              <a:t>We shared our questionnaire on building pet groups, so it reached our target market.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06666"/>
                </a:solidFill>
              </a:rPr>
              <a:t>We noticed that a small portion of our questionnaire data wa</a:t>
            </a:r>
            <a:r>
              <a:rPr lang="en-GB">
                <a:solidFill>
                  <a:srgbClr val="E06666"/>
                </a:solidFill>
              </a:rPr>
              <a:t>s tampered with</a:t>
            </a:r>
            <a:r>
              <a:rPr lang="en-GB">
                <a:solidFill>
                  <a:srgbClr val="E06666"/>
                </a:solidFill>
              </a:rPr>
              <a:t>.</a:t>
            </a:r>
            <a:br>
              <a:rPr lang="en-GB">
                <a:solidFill>
                  <a:srgbClr val="E06666"/>
                </a:solidFill>
              </a:rPr>
            </a:br>
            <a:r>
              <a:rPr lang="en-GB">
                <a:solidFill>
                  <a:srgbClr val="93C47D"/>
                </a:solidFill>
              </a:rPr>
              <a:t>We filtered out all of the tampered data and kept </a:t>
            </a:r>
            <a:r>
              <a:rPr lang="en-GB">
                <a:solidFill>
                  <a:srgbClr val="93C47D"/>
                </a:solidFill>
              </a:rPr>
              <a:t>relevant</a:t>
            </a:r>
            <a:r>
              <a:rPr lang="en-GB">
                <a:solidFill>
                  <a:srgbClr val="93C47D"/>
                </a:solidFill>
              </a:rPr>
              <a:t> data.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06666"/>
                </a:solidFill>
              </a:rPr>
              <a:t>Pet-owners were doubting the reliability of the pet-sitters..</a:t>
            </a:r>
            <a:br>
              <a:rPr lang="en-GB">
                <a:solidFill>
                  <a:srgbClr val="E06666"/>
                </a:solidFill>
              </a:rPr>
            </a:br>
            <a:r>
              <a:rPr lang="en-GB">
                <a:solidFill>
                  <a:srgbClr val="93C47D"/>
                </a:solidFill>
              </a:rPr>
              <a:t>We did background checks on pet-sitters </a:t>
            </a:r>
            <a:r>
              <a:rPr lang="en-GB">
                <a:solidFill>
                  <a:srgbClr val="93C47D"/>
                </a:solidFill>
              </a:rPr>
              <a:t>before listing them on our app/website, and introduced a review system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E06666"/>
                </a:solidFill>
              </a:rPr>
              <a:t>We needed to have a firm customer base.</a:t>
            </a:r>
            <a:br>
              <a:rPr lang="en-GB">
                <a:solidFill>
                  <a:srgbClr val="E06666"/>
                </a:solidFill>
              </a:rPr>
            </a:br>
            <a:r>
              <a:rPr lang="en-GB">
                <a:solidFill>
                  <a:srgbClr val="93C47D"/>
                </a:solidFill>
              </a:rPr>
              <a:t>We introduced features like bookmarking, recent sitters/owners, and profiles.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Research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850" y="188231"/>
            <a:ext cx="2807475" cy="476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121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Pet Do You Have?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917263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By conducting primary research, we found out that a majority of people in our city own dogs. </a:t>
            </a:r>
            <a:endParaRPr/>
          </a:p>
        </p:txBody>
      </p:sp>
      <p:pic>
        <p:nvPicPr>
          <p:cNvPr id="83" name="Google Shape;83;p17" title="Chart"/>
          <p:cNvPicPr preferRelativeResize="0"/>
          <p:nvPr/>
        </p:nvPicPr>
        <p:blipFill rotWithShape="1">
          <a:blip r:embed="rId3">
            <a:alphaModFix/>
          </a:blip>
          <a:srcRect b="0" l="0" r="0" t="11808"/>
          <a:stretch/>
        </p:blipFill>
        <p:spPr>
          <a:xfrm>
            <a:off x="3272100" y="1012238"/>
            <a:ext cx="5719500" cy="31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417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find it difficult to find the right person to provide services for your pet?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2212663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also realized that a </a:t>
            </a:r>
            <a:r>
              <a:rPr lang="en-GB"/>
              <a:t>majority</a:t>
            </a:r>
            <a:r>
              <a:rPr lang="en-GB"/>
              <a:t> of pet-owners find it difficult to find the </a:t>
            </a:r>
            <a:r>
              <a:rPr i="1" lang="en-GB"/>
              <a:t>right </a:t>
            </a:r>
            <a:r>
              <a:rPr lang="en-GB"/>
              <a:t>person to provide services for their pets.</a:t>
            </a:r>
            <a:endParaRPr/>
          </a:p>
        </p:txBody>
      </p:sp>
      <p:pic>
        <p:nvPicPr>
          <p:cNvPr id="90" name="Google Shape;90;p18" title="Chart"/>
          <p:cNvPicPr preferRelativeResize="0"/>
          <p:nvPr/>
        </p:nvPicPr>
        <p:blipFill rotWithShape="1">
          <a:blip r:embed="rId3">
            <a:alphaModFix/>
          </a:blip>
          <a:srcRect b="0" l="0" r="0" t="17211"/>
          <a:stretch/>
        </p:blipFill>
        <p:spPr>
          <a:xfrm>
            <a:off x="3335494" y="1127700"/>
            <a:ext cx="5642031" cy="28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 title="Chart"/>
          <p:cNvPicPr preferRelativeResize="0"/>
          <p:nvPr/>
        </p:nvPicPr>
        <p:blipFill rotWithShape="1">
          <a:blip r:embed="rId3">
            <a:alphaModFix/>
          </a:blip>
          <a:srcRect b="0" l="0" r="0" t="11276"/>
          <a:stretch/>
        </p:blipFill>
        <p:spPr>
          <a:xfrm>
            <a:off x="3008075" y="1137175"/>
            <a:ext cx="5993676" cy="32882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533400"/>
            <a:ext cx="2808000" cy="13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feel like your home is suitable for your pet?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your pet comfortable with other people?</a:t>
            </a:r>
            <a:endParaRPr/>
          </a:p>
        </p:txBody>
      </p:sp>
      <p:pic>
        <p:nvPicPr>
          <p:cNvPr id="102" name="Google Shape;102;p20" title="Chart"/>
          <p:cNvPicPr preferRelativeResize="0"/>
          <p:nvPr/>
        </p:nvPicPr>
        <p:blipFill rotWithShape="1">
          <a:blip r:embed="rId3">
            <a:alphaModFix/>
          </a:blip>
          <a:srcRect b="0" l="0" r="0" t="10809"/>
          <a:stretch/>
        </p:blipFill>
        <p:spPr>
          <a:xfrm>
            <a:off x="3399625" y="1224675"/>
            <a:ext cx="5744376" cy="3167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1012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find it tedious to walk, feed, or clean the litter of your pet?</a:t>
            </a:r>
            <a:endParaRPr/>
          </a:p>
        </p:txBody>
      </p:sp>
      <p:pic>
        <p:nvPicPr>
          <p:cNvPr id="108" name="Google Shape;108;p21" title="Chart"/>
          <p:cNvPicPr preferRelativeResize="0"/>
          <p:nvPr/>
        </p:nvPicPr>
        <p:blipFill rotWithShape="1">
          <a:blip r:embed="rId3">
            <a:alphaModFix/>
          </a:blip>
          <a:srcRect b="0" l="0" r="0" t="16352"/>
          <a:stretch/>
        </p:blipFill>
        <p:spPr>
          <a:xfrm>
            <a:off x="2712375" y="1768500"/>
            <a:ext cx="6321099" cy="32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